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333" r:id="rId5"/>
    <p:sldId id="374" r:id="rId6"/>
    <p:sldId id="375" r:id="rId7"/>
    <p:sldId id="377" r:id="rId8"/>
    <p:sldId id="378" r:id="rId9"/>
    <p:sldId id="380" r:id="rId10"/>
    <p:sldId id="376" r:id="rId11"/>
    <p:sldId id="379" r:id="rId12"/>
    <p:sldId id="381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92E8D"/>
    <a:srgbClr val="3D4494"/>
    <a:srgbClr val="CCCCFF"/>
    <a:srgbClr val="A5A5A5"/>
    <a:srgbClr val="C9C9C9"/>
    <a:srgbClr val="DDEEFF"/>
    <a:srgbClr val="9999FF"/>
    <a:srgbClr val="9C1830"/>
    <a:srgbClr val="004F9B"/>
    <a:srgbClr val="3D3D3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C4F9E7E-D547-3242-BC59-4AC4B3DEAC0C}" v="1300" dt="2022-10-02T18:47:25.071"/>
    <p1510:client id="{6E25C0C5-B34B-44D7-B3D4-1336255FFD81}" v="78" dt="2021-09-26T15:56:53.285"/>
    <p1510:client id="{A2D70797-40A9-B01A-2DCB-B1211B90D79F}" v="1771" dt="2022-11-09T14:51:54.484"/>
    <p1510:client id="{AFE45037-70EE-277F-1075-F4D08B53E90E}" v="10" dt="2022-11-10T15:20:54.5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673" autoAdjust="0"/>
    <p:restoredTop sz="94660"/>
  </p:normalViewPr>
  <p:slideViewPr>
    <p:cSldViewPr snapToGrid="0">
      <p:cViewPr varScale="1">
        <p:scale>
          <a:sx n="86" d="100"/>
          <a:sy n="86" d="100"/>
        </p:scale>
        <p:origin x="142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FAE98FF-7A4C-46E4-A9AC-599150987941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140CEF1-B6FC-40AB-B45B-05B0850A47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92936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38F0-569C-464B-B843-5DF6A5CEBDD2}" type="datetimeFigureOut">
              <a:rPr lang="en-GB" smtClean="0"/>
              <a:t>11/11/2022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D8230-E26A-4511-A4EA-A524C6168C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169547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38F0-569C-464B-B843-5DF6A5CEBDD2}" type="datetimeFigureOut">
              <a:rPr lang="en-GB" smtClean="0"/>
              <a:t>11/11/2022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D8230-E26A-4511-A4EA-A524C6168C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43170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38F0-569C-464B-B843-5DF6A5CEBDD2}" type="datetimeFigureOut">
              <a:rPr lang="en-GB" smtClean="0"/>
              <a:t>11/11/2022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D8230-E26A-4511-A4EA-A524C6168C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461611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38F0-569C-464B-B843-5DF6A5CEBDD2}" type="datetimeFigureOut">
              <a:rPr lang="en-GB" smtClean="0"/>
              <a:t>11/11/2022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D8230-E26A-4511-A4EA-A524C6168C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228914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38F0-569C-464B-B843-5DF6A5CEBDD2}" type="datetimeFigureOut">
              <a:rPr lang="en-GB" smtClean="0"/>
              <a:t>11/11/2022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D8230-E26A-4511-A4EA-A524C6168C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143147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38F0-569C-464B-B843-5DF6A5CEBDD2}" type="datetimeFigureOut">
              <a:rPr lang="en-GB" smtClean="0"/>
              <a:t>11/11/2022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D8230-E26A-4511-A4EA-A524C6168C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0444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38F0-569C-464B-B843-5DF6A5CEBDD2}" type="datetimeFigureOut">
              <a:rPr lang="en-GB" smtClean="0"/>
              <a:t>11/11/2022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D8230-E26A-4511-A4EA-A524C6168C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188172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38F0-569C-464B-B843-5DF6A5CEBDD2}" type="datetimeFigureOut">
              <a:rPr lang="en-GB" smtClean="0"/>
              <a:t>11/11/2022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D8230-E26A-4511-A4EA-A524C6168C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79191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38F0-569C-464B-B843-5DF6A5CEBDD2}" type="datetimeFigureOut">
              <a:rPr lang="en-GB" smtClean="0"/>
              <a:t>11/11/2022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D8230-E26A-4511-A4EA-A524C6168C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1773895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38F0-569C-464B-B843-5DF6A5CEBDD2}" type="datetimeFigureOut">
              <a:rPr lang="en-GB" smtClean="0"/>
              <a:t>11/11/2022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D8230-E26A-4511-A4EA-A524C6168C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52239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5538F0-569C-464B-B843-5DF6A5CEBDD2}" type="datetimeFigureOut">
              <a:rPr lang="en-GB" smtClean="0"/>
              <a:t>11/11/2022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8D8230-E26A-4511-A4EA-A524C6168C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4953460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5538F0-569C-464B-B843-5DF6A5CEBDD2}" type="datetimeFigureOut">
              <a:rPr lang="en-GB" smtClean="0"/>
              <a:t>11/11/2022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8D8230-E26A-4511-A4EA-A524C6168C2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287705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6626431"/>
            <a:ext cx="9144000" cy="53074"/>
          </a:xfrm>
          <a:prstGeom prst="rect">
            <a:avLst/>
          </a:prstGeom>
          <a:solidFill>
            <a:srgbClr val="3D449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TextBox 6"/>
          <p:cNvSpPr txBox="1"/>
          <p:nvPr/>
        </p:nvSpPr>
        <p:spPr>
          <a:xfrm>
            <a:off x="85726" y="66887"/>
            <a:ext cx="8953500" cy="584775"/>
          </a:xfrm>
          <a:prstGeom prst="rect">
            <a:avLst/>
          </a:prstGeom>
          <a:solidFill>
            <a:srgbClr val="3D4494"/>
          </a:solidFill>
          <a:ln>
            <a:noFill/>
          </a:ln>
        </p:spPr>
        <p:txBody>
          <a:bodyPr wrap="square" rtlCol="0" anchor="t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Fsjoey"/>
                <a:cs typeface="Arial" panose="020B0604020202020204" pitchFamily="34" charset="0"/>
              </a:rPr>
              <a:t>Personal Development</a:t>
            </a:r>
          </a:p>
        </p:txBody>
      </p:sp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DF3B5712-0695-42C2-A559-C1244901F4F5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734" y="182041"/>
            <a:ext cx="1420905" cy="434272"/>
          </a:xfrm>
          <a:prstGeom prst="rect">
            <a:avLst/>
          </a:prstGeom>
        </p:spPr>
      </p:pic>
      <p:pic>
        <p:nvPicPr>
          <p:cNvPr id="11" name="Picture 10" descr="Diagram&#10;&#10;Description automatically generated">
            <a:extLst>
              <a:ext uri="{FF2B5EF4-FFF2-40B4-BE49-F238E27FC236}">
                <a16:creationId xmlns:a16="http://schemas.microsoft.com/office/drawing/2014/main" id="{0256A2AB-BA62-4729-8EFC-33CC10C46AD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32417" y="720383"/>
            <a:ext cx="1905978" cy="1794168"/>
          </a:xfrm>
          <a:prstGeom prst="rect">
            <a:avLst/>
          </a:prstGeom>
        </p:spPr>
      </p:pic>
      <p:pic>
        <p:nvPicPr>
          <p:cNvPr id="14" name="Picture 13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5587BE84-BC37-4ADD-8C1D-4EE3E56F61F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0820" y="910843"/>
            <a:ext cx="2929801" cy="1034528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93CB56B2-7E3E-43E6-8E04-7F8E1FDF076C}"/>
              </a:ext>
            </a:extLst>
          </p:cNvPr>
          <p:cNvSpPr txBox="1"/>
          <p:nvPr/>
        </p:nvSpPr>
        <p:spPr>
          <a:xfrm>
            <a:off x="909637" y="2669550"/>
            <a:ext cx="732472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6000" b="1" dirty="0">
                <a:latin typeface="FS Joey" panose="02000506040000020004" pitchFamily="2" charset="0"/>
              </a:rPr>
              <a:t>Year 8 Residential</a:t>
            </a:r>
          </a:p>
          <a:p>
            <a:pPr algn="ctr"/>
            <a:r>
              <a:rPr lang="en-US" sz="6000" b="1" dirty="0" smtClean="0">
                <a:latin typeface="FS Joey" panose="02000506040000020004" pitchFamily="2" charset="0"/>
              </a:rPr>
              <a:t>5th </a:t>
            </a:r>
            <a:r>
              <a:rPr lang="en-US" sz="6000" b="1" dirty="0" smtClean="0">
                <a:latin typeface="FS Joey" panose="02000506040000020004" pitchFamily="2" charset="0"/>
              </a:rPr>
              <a:t>June </a:t>
            </a:r>
            <a:r>
              <a:rPr lang="en-US" sz="6000" b="1" dirty="0">
                <a:latin typeface="FS Joey" panose="02000506040000020004" pitchFamily="2" charset="0"/>
              </a:rPr>
              <a:t>2023</a:t>
            </a:r>
            <a:endParaRPr lang="en-GB" sz="6000" b="1" dirty="0">
              <a:latin typeface="FS Joey" panose="0200050604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1996865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D45406E-671B-4ACD-BC34-A4FDED8490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8440936"/>
              </p:ext>
            </p:extLst>
          </p:nvPr>
        </p:nvGraphicFramePr>
        <p:xfrm>
          <a:off x="100425" y="809413"/>
          <a:ext cx="8929540" cy="5742298"/>
        </p:xfrm>
        <a:graphic>
          <a:graphicData uri="http://schemas.openxmlformats.org/drawingml/2006/table">
            <a:tbl>
              <a:tblPr/>
              <a:tblGrid>
                <a:gridCol w="8929540">
                  <a:extLst>
                    <a:ext uri="{9D8B030D-6E8A-4147-A177-3AD203B41FA5}">
                      <a16:colId xmlns:a16="http://schemas.microsoft.com/office/drawing/2014/main" val="1156511256"/>
                    </a:ext>
                  </a:extLst>
                </a:gridCol>
              </a:tblGrid>
              <a:tr h="5742298">
                <a:tc>
                  <a:txBody>
                    <a:bodyPr/>
                    <a:lstStyle/>
                    <a:p>
                      <a:endParaRPr lang="en-GB" sz="1400" dirty="0"/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u="none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Character building/Maturing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endParaRPr lang="en-US" sz="2400" b="1" u="none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endParaRPr lang="en-US" sz="2400" b="1" u="none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u="none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Rewarding students who have made positive</a:t>
                      </a:r>
                      <a:r>
                        <a:rPr lang="en-US" sz="2400" b="1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 choices in school around their behavior and attendance 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endParaRPr lang="en-US" sz="2400" b="1" u="none" baseline="0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1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Set up final stage of KS3 </a:t>
                      </a:r>
                      <a:endParaRPr lang="en-GB" sz="2400" b="1" u="none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</a:txBody>
                  <a:tcPr marL="68580" marR="68580" marT="34290" marB="34290">
                    <a:lnL w="76200" cmpd="sng">
                      <a:solidFill>
                        <a:srgbClr val="0070C0"/>
                      </a:solidFill>
                      <a:prstDash val="solid"/>
                    </a:lnL>
                    <a:lnR w="76200" cmpd="sng">
                      <a:solidFill>
                        <a:srgbClr val="0070C0"/>
                      </a:solidFill>
                      <a:prstDash val="solid"/>
                    </a:lnR>
                    <a:lnT w="76200" cmpd="sng">
                      <a:solidFill>
                        <a:srgbClr val="0070C0"/>
                      </a:solidFill>
                      <a:prstDash val="solid"/>
                    </a:lnT>
                    <a:lnB w="76200" cmpd="sng">
                      <a:solidFill>
                        <a:srgbClr val="0070C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823872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A3F5A91-5B1F-44EF-91AE-6CAD8DACA350}"/>
              </a:ext>
            </a:extLst>
          </p:cNvPr>
          <p:cNvSpPr txBox="1"/>
          <p:nvPr/>
        </p:nvSpPr>
        <p:spPr>
          <a:xfrm>
            <a:off x="85726" y="66887"/>
            <a:ext cx="8953500" cy="646331"/>
          </a:xfrm>
          <a:prstGeom prst="rect">
            <a:avLst/>
          </a:prstGeom>
          <a:solidFill>
            <a:srgbClr val="3D4494"/>
          </a:solidFill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FS Joey" panose="02000506040000020004" pitchFamily="2" charset="0"/>
                <a:cs typeface="Arial"/>
              </a:rPr>
              <a:t>Why? </a:t>
            </a:r>
            <a:endParaRPr lang="en-GB" sz="3600" dirty="0">
              <a:solidFill>
                <a:schemeClr val="bg1"/>
              </a:solidFill>
              <a:latin typeface="FS Joey" panose="02000506040000020004" pitchFamily="2" charset="0"/>
              <a:cs typeface="Arial" panose="020B0604020202020204" pitchFamily="34" charset="0"/>
            </a:endParaRPr>
          </a:p>
        </p:txBody>
      </p:sp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761BCAA6-0068-F68E-411A-125440DAFE0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734" y="182041"/>
            <a:ext cx="1420905" cy="43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88825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D45406E-671B-4ACD-BC34-A4FDED8490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8197873"/>
              </p:ext>
            </p:extLst>
          </p:nvPr>
        </p:nvGraphicFramePr>
        <p:xfrm>
          <a:off x="100425" y="809413"/>
          <a:ext cx="8929540" cy="5742298"/>
        </p:xfrm>
        <a:graphic>
          <a:graphicData uri="http://schemas.openxmlformats.org/drawingml/2006/table">
            <a:tbl>
              <a:tblPr/>
              <a:tblGrid>
                <a:gridCol w="8929540">
                  <a:extLst>
                    <a:ext uri="{9D8B030D-6E8A-4147-A177-3AD203B41FA5}">
                      <a16:colId xmlns:a16="http://schemas.microsoft.com/office/drawing/2014/main" val="1156511256"/>
                    </a:ext>
                  </a:extLst>
                </a:gridCol>
              </a:tblGrid>
              <a:tr h="5742298">
                <a:tc>
                  <a:txBody>
                    <a:bodyPr/>
                    <a:lstStyle/>
                    <a:p>
                      <a:endParaRPr lang="en-GB" sz="1400" dirty="0"/>
                    </a:p>
                    <a:p>
                      <a:pPr algn="l"/>
                      <a:r>
                        <a:rPr lang="en-US" sz="2800" b="1" u="sng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Trafford Hall- Chester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u="none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14 acre site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u="none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Lounge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Formal Dining room</a:t>
                      </a:r>
                      <a:endParaRPr lang="en-US" dirty="0">
                        <a:latin typeface="FS Joey" panose="02000506040000020004" pitchFamily="2" charset="0"/>
                      </a:endParaRP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Meeting Rooms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Games rooms- Pool, Table football, Darts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Single gender bedroom corridors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GB" sz="24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Dorm rooms all</a:t>
                      </a:r>
                      <a:r>
                        <a:rPr lang="en-GB" sz="2400" b="1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 </a:t>
                      </a:r>
                      <a:r>
                        <a:rPr lang="en-GB" sz="2400" b="0" u="none" baseline="0" dirty="0" err="1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en</a:t>
                      </a:r>
                      <a:r>
                        <a:rPr lang="en-GB" sz="24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-suite</a:t>
                      </a:r>
                    </a:p>
                    <a:p>
                      <a:pPr marL="0" lvl="0" indent="0" algn="l">
                        <a:buNone/>
                      </a:pPr>
                      <a:endParaRPr lang="en-GB" sz="2400" b="0" u="none" baseline="0" dirty="0">
                        <a:solidFill>
                          <a:srgbClr val="3D4494"/>
                        </a:solidFill>
                        <a:latin typeface="Fsjoey"/>
                      </a:endParaRPr>
                    </a:p>
                  </a:txBody>
                  <a:tcPr marL="68580" marR="68580" marT="34290" marB="34290">
                    <a:lnL w="76200" cmpd="sng">
                      <a:solidFill>
                        <a:srgbClr val="0070C0"/>
                      </a:solidFill>
                      <a:prstDash val="solid"/>
                    </a:lnL>
                    <a:lnR w="76200" cmpd="sng">
                      <a:solidFill>
                        <a:srgbClr val="0070C0"/>
                      </a:solidFill>
                      <a:prstDash val="solid"/>
                    </a:lnR>
                    <a:lnT w="76200" cmpd="sng">
                      <a:solidFill>
                        <a:srgbClr val="0070C0"/>
                      </a:solidFill>
                      <a:prstDash val="solid"/>
                    </a:lnT>
                    <a:lnB w="76200" cmpd="sng">
                      <a:solidFill>
                        <a:srgbClr val="0070C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823872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A3F5A91-5B1F-44EF-91AE-6CAD8DACA350}"/>
              </a:ext>
            </a:extLst>
          </p:cNvPr>
          <p:cNvSpPr txBox="1"/>
          <p:nvPr/>
        </p:nvSpPr>
        <p:spPr>
          <a:xfrm>
            <a:off x="100425" y="47208"/>
            <a:ext cx="8953500" cy="646331"/>
          </a:xfrm>
          <a:prstGeom prst="rect">
            <a:avLst/>
          </a:prstGeom>
          <a:solidFill>
            <a:srgbClr val="3D4494"/>
          </a:solidFill>
          <a:ln>
            <a:noFill/>
          </a:ln>
        </p:spPr>
        <p:txBody>
          <a:bodyPr wrap="square" rtlCol="0" anchor="t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FS Joey" panose="02000506040000020004" pitchFamily="2" charset="0"/>
                <a:cs typeface="Arial" panose="020B0604020202020204" pitchFamily="34" charset="0"/>
              </a:rPr>
              <a:t>Where?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52091" y="4325714"/>
            <a:ext cx="2042320" cy="1755638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52091" y="2774855"/>
            <a:ext cx="2023197" cy="145466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68626" y="1013734"/>
            <a:ext cx="2502588" cy="16649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1899" y="4249145"/>
            <a:ext cx="2868288" cy="1908138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49058" y="4325714"/>
            <a:ext cx="2609139" cy="1755638"/>
          </a:xfrm>
          <a:prstGeom prst="rect">
            <a:avLst/>
          </a:prstGeom>
        </p:spPr>
      </p:pic>
      <p:pic>
        <p:nvPicPr>
          <p:cNvPr id="9" name="Picture 8" descr="Text&#10;&#10;Description automatically generated with low confidence">
            <a:extLst>
              <a:ext uri="{FF2B5EF4-FFF2-40B4-BE49-F238E27FC236}">
                <a16:creationId xmlns:a16="http://schemas.microsoft.com/office/drawing/2014/main" id="{601297B9-445C-B664-4907-099DE4192825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734" y="182041"/>
            <a:ext cx="1420905" cy="43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8283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D45406E-671B-4ACD-BC34-A4FDED8490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2568870"/>
              </p:ext>
            </p:extLst>
          </p:nvPr>
        </p:nvGraphicFramePr>
        <p:xfrm>
          <a:off x="100425" y="809413"/>
          <a:ext cx="8929540" cy="5890260"/>
        </p:xfrm>
        <a:graphic>
          <a:graphicData uri="http://schemas.openxmlformats.org/drawingml/2006/table">
            <a:tbl>
              <a:tblPr/>
              <a:tblGrid>
                <a:gridCol w="8929540">
                  <a:extLst>
                    <a:ext uri="{9D8B030D-6E8A-4147-A177-3AD203B41FA5}">
                      <a16:colId xmlns:a16="http://schemas.microsoft.com/office/drawing/2014/main" val="1156511256"/>
                    </a:ext>
                  </a:extLst>
                </a:gridCol>
              </a:tblGrid>
              <a:tr h="5742298">
                <a:tc>
                  <a:txBody>
                    <a:bodyPr/>
                    <a:lstStyle/>
                    <a:p>
                      <a:pPr algn="l"/>
                      <a:r>
                        <a:rPr lang="en-US" sz="28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Your Son/Daughter needs to meet the following criterion between now and the departure date:</a:t>
                      </a:r>
                      <a:endParaRPr lang="en-US" dirty="0">
                        <a:latin typeface="FS Joey" panose="02000506040000020004" pitchFamily="2" charset="0"/>
                      </a:endParaRPr>
                    </a:p>
                    <a:p>
                      <a:pPr algn="l"/>
                      <a:endParaRPr lang="en-US" sz="2800" b="0" u="none" baseline="0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28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5 out of 6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endParaRPr lang="en-US" sz="2800" b="0" u="none" baseline="0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8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95% Attendance 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Be punctual to school</a:t>
                      </a:r>
                    </a:p>
                    <a:p>
                      <a:pPr marL="342900" marR="0" lvl="0" indent="-34290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US" sz="28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No Exclusions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8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0 C3 Room removals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8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Meet uniform expectations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8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Achieve Legend of the week, SLT stamp or Headteacher stamp for exceptional work/effort</a:t>
                      </a:r>
                    </a:p>
                    <a:p>
                      <a:pPr marL="342900" lvl="0" indent="-342900" algn="l">
                        <a:buFont typeface="Arial" panose="020B0604020202020204" pitchFamily="34" charset="0"/>
                        <a:buChar char="•"/>
                      </a:pPr>
                      <a:endParaRPr lang="en-US" sz="2800" b="0" u="none" baseline="0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0" lvl="0" indent="0" algn="l">
                        <a:buNone/>
                      </a:pPr>
                      <a:r>
                        <a:rPr lang="en-US" sz="1800" b="0" i="1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Attendance on the residential can be withdrawn at any point by Headteacher discretion</a:t>
                      </a:r>
                    </a:p>
                  </a:txBody>
                  <a:tcPr marL="68580" marR="68580" marT="34290" marB="34290">
                    <a:lnL w="76200" cmpd="sng">
                      <a:solidFill>
                        <a:srgbClr val="0070C0"/>
                      </a:solidFill>
                      <a:prstDash val="solid"/>
                    </a:lnL>
                    <a:lnR w="76200" cmpd="sng">
                      <a:solidFill>
                        <a:srgbClr val="0070C0"/>
                      </a:solidFill>
                      <a:prstDash val="solid"/>
                    </a:lnR>
                    <a:lnT w="76200" cmpd="sng">
                      <a:solidFill>
                        <a:srgbClr val="0070C0"/>
                      </a:solidFill>
                      <a:prstDash val="solid"/>
                    </a:lnT>
                    <a:lnB w="76200" cmpd="sng">
                      <a:solidFill>
                        <a:srgbClr val="0070C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823872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A3F5A91-5B1F-44EF-91AE-6CAD8DACA350}"/>
              </a:ext>
            </a:extLst>
          </p:cNvPr>
          <p:cNvSpPr txBox="1"/>
          <p:nvPr/>
        </p:nvSpPr>
        <p:spPr>
          <a:xfrm>
            <a:off x="85726" y="66887"/>
            <a:ext cx="8953500" cy="646331"/>
          </a:xfrm>
          <a:prstGeom prst="rect">
            <a:avLst/>
          </a:prstGeom>
          <a:solidFill>
            <a:srgbClr val="3D4494"/>
          </a:solidFill>
          <a:ln>
            <a:noFill/>
          </a:ln>
        </p:spPr>
        <p:txBody>
          <a:bodyPr wrap="square" rtlCol="0" anchor="t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FS Joey" panose="02000506040000020004" pitchFamily="2" charset="0"/>
                <a:cs typeface="Arial" panose="020B0604020202020204" pitchFamily="34" charset="0"/>
              </a:rPr>
              <a:t>Expectations - Passport to Attend</a:t>
            </a:r>
          </a:p>
        </p:txBody>
      </p:sp>
      <p:pic>
        <p:nvPicPr>
          <p:cNvPr id="5" name="Picture 4" descr="Diagram&#10;&#10;Description automatically generated">
            <a:extLst>
              <a:ext uri="{FF2B5EF4-FFF2-40B4-BE49-F238E27FC236}">
                <a16:creationId xmlns:a16="http://schemas.microsoft.com/office/drawing/2014/main" id="{0256A2AB-BA62-4729-8EFC-33CC10C46AD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3215" y="1729399"/>
            <a:ext cx="3248977" cy="3058383"/>
          </a:xfrm>
          <a:prstGeom prst="rect">
            <a:avLst/>
          </a:prstGeom>
        </p:spPr>
      </p:pic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6EE2F575-A8FC-8836-8949-0A124C2F8EC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734" y="182041"/>
            <a:ext cx="1420905" cy="43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116852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D45406E-671B-4ACD-BC34-A4FDED8490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82123320"/>
              </p:ext>
            </p:extLst>
          </p:nvPr>
        </p:nvGraphicFramePr>
        <p:xfrm>
          <a:off x="100425" y="809413"/>
          <a:ext cx="8929540" cy="5742298"/>
        </p:xfrm>
        <a:graphic>
          <a:graphicData uri="http://schemas.openxmlformats.org/drawingml/2006/table">
            <a:tbl>
              <a:tblPr/>
              <a:tblGrid>
                <a:gridCol w="8929540">
                  <a:extLst>
                    <a:ext uri="{9D8B030D-6E8A-4147-A177-3AD203B41FA5}">
                      <a16:colId xmlns:a16="http://schemas.microsoft.com/office/drawing/2014/main" val="1156511256"/>
                    </a:ext>
                  </a:extLst>
                </a:gridCol>
              </a:tblGrid>
              <a:tr h="5742298">
                <a:tc>
                  <a:txBody>
                    <a:bodyPr/>
                    <a:lstStyle/>
                    <a:p>
                      <a:endParaRPr lang="en-GB" sz="1400" dirty="0"/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endParaRPr lang="en-GB" sz="2400" b="0" u="none" dirty="0">
                        <a:solidFill>
                          <a:srgbClr val="3D4494"/>
                        </a:solidFill>
                        <a:latin typeface="Fsjoey"/>
                      </a:endParaRPr>
                    </a:p>
                  </a:txBody>
                  <a:tcPr marL="68580" marR="68580" marT="34290" marB="34290">
                    <a:lnL w="76200" cmpd="sng">
                      <a:solidFill>
                        <a:srgbClr val="0070C0"/>
                      </a:solidFill>
                      <a:prstDash val="solid"/>
                    </a:lnL>
                    <a:lnR w="76200" cmpd="sng">
                      <a:solidFill>
                        <a:srgbClr val="0070C0"/>
                      </a:solidFill>
                      <a:prstDash val="solid"/>
                    </a:lnR>
                    <a:lnT w="76200" cmpd="sng">
                      <a:solidFill>
                        <a:srgbClr val="0070C0"/>
                      </a:solidFill>
                      <a:prstDash val="solid"/>
                    </a:lnT>
                    <a:lnB w="76200" cmpd="sng">
                      <a:solidFill>
                        <a:srgbClr val="0070C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823872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A3F5A91-5B1F-44EF-91AE-6CAD8DACA350}"/>
              </a:ext>
            </a:extLst>
          </p:cNvPr>
          <p:cNvSpPr txBox="1"/>
          <p:nvPr/>
        </p:nvSpPr>
        <p:spPr>
          <a:xfrm>
            <a:off x="100425" y="163082"/>
            <a:ext cx="8953500" cy="646331"/>
          </a:xfrm>
          <a:prstGeom prst="rect">
            <a:avLst/>
          </a:prstGeom>
          <a:solidFill>
            <a:srgbClr val="3D4494"/>
          </a:solidFill>
          <a:ln>
            <a:noFill/>
          </a:ln>
        </p:spPr>
        <p:txBody>
          <a:bodyPr wrap="square" rtlCol="0" anchor="t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Fsjoey"/>
                <a:cs typeface="Arial" panose="020B0604020202020204" pitchFamily="34" charset="0"/>
              </a:rPr>
              <a:t>Itinerary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55035"/>
              </p:ext>
            </p:extLst>
          </p:nvPr>
        </p:nvGraphicFramePr>
        <p:xfrm>
          <a:off x="322102" y="972587"/>
          <a:ext cx="7090079" cy="4534287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1772520">
                  <a:extLst>
                    <a:ext uri="{9D8B030D-6E8A-4147-A177-3AD203B41FA5}">
                      <a16:colId xmlns:a16="http://schemas.microsoft.com/office/drawing/2014/main" val="2013259855"/>
                    </a:ext>
                  </a:extLst>
                </a:gridCol>
                <a:gridCol w="1812662">
                  <a:extLst>
                    <a:ext uri="{9D8B030D-6E8A-4147-A177-3AD203B41FA5}">
                      <a16:colId xmlns:a16="http://schemas.microsoft.com/office/drawing/2014/main" val="2181197611"/>
                    </a:ext>
                  </a:extLst>
                </a:gridCol>
                <a:gridCol w="1732377">
                  <a:extLst>
                    <a:ext uri="{9D8B030D-6E8A-4147-A177-3AD203B41FA5}">
                      <a16:colId xmlns:a16="http://schemas.microsoft.com/office/drawing/2014/main" val="1549846934"/>
                    </a:ext>
                  </a:extLst>
                </a:gridCol>
                <a:gridCol w="1772520">
                  <a:extLst>
                    <a:ext uri="{9D8B030D-6E8A-4147-A177-3AD203B41FA5}">
                      <a16:colId xmlns:a16="http://schemas.microsoft.com/office/drawing/2014/main" val="2644940380"/>
                    </a:ext>
                  </a:extLst>
                </a:gridCol>
              </a:tblGrid>
              <a:tr h="495995">
                <a:tc>
                  <a:txBody>
                    <a:bodyPr/>
                    <a:lstStyle/>
                    <a:p>
                      <a:endParaRPr lang="en-GB" dirty="0">
                        <a:latin typeface="FS Joey" panose="0200050604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FS Joey" panose="02000506040000020004" pitchFamily="2" charset="0"/>
                        </a:rPr>
                        <a:t>Monday</a:t>
                      </a:r>
                      <a:endParaRPr lang="en-GB" sz="2400" dirty="0">
                        <a:latin typeface="FS Joey" panose="0200050604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FS Joey" panose="02000506040000020004" pitchFamily="2" charset="0"/>
                        </a:rPr>
                        <a:t>Tuesday</a:t>
                      </a:r>
                      <a:r>
                        <a:rPr lang="en-US" sz="2400" baseline="0" dirty="0">
                          <a:latin typeface="FS Joey" panose="02000506040000020004" pitchFamily="2" charset="0"/>
                        </a:rPr>
                        <a:t> </a:t>
                      </a:r>
                      <a:endParaRPr lang="en-GB" sz="2400" dirty="0">
                        <a:latin typeface="FS Joey" panose="02000506040000020004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2400" dirty="0">
                          <a:latin typeface="FS Joey" panose="02000506040000020004" pitchFamily="2" charset="0"/>
                        </a:rPr>
                        <a:t>Wednesday</a:t>
                      </a:r>
                      <a:r>
                        <a:rPr lang="en-US" sz="2400" baseline="0" dirty="0">
                          <a:latin typeface="FS Joey" panose="02000506040000020004" pitchFamily="2" charset="0"/>
                        </a:rPr>
                        <a:t> </a:t>
                      </a:r>
                      <a:endParaRPr lang="en-GB" sz="2400" dirty="0">
                        <a:latin typeface="FS Joey" panose="0200050604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60912365"/>
                  </a:ext>
                </a:extLst>
              </a:tr>
              <a:tr h="322041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latin typeface="FS Joey" panose="02000506040000020004" pitchFamily="2" charset="0"/>
                        </a:rPr>
                        <a:t>Breakfast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FS Joey" panose="02000506040000020004" pitchFamily="2" charset="0"/>
                        </a:rPr>
                        <a:t>Arrive in Chester</a:t>
                      </a:r>
                      <a:endParaRPr lang="en-GB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FS Joey" panose="02000506040000020004" pitchFamily="2" charset="0"/>
                        </a:rPr>
                        <a:t>Provided</a:t>
                      </a:r>
                      <a:endParaRPr lang="en-GB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FS Joey" panose="02000506040000020004" pitchFamily="2" charset="0"/>
                        </a:rPr>
                        <a:t>Provided</a:t>
                      </a:r>
                      <a:endParaRPr lang="en-GB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0850211"/>
                  </a:ext>
                </a:extLst>
              </a:tr>
              <a:tr h="805103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b="1" dirty="0">
                        <a:latin typeface="FS Joey" panose="02000506040000020004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>
                          <a:latin typeface="FS Joey" panose="02000506040000020004" pitchFamily="2" charset="0"/>
                        </a:rPr>
                        <a:t>Morning</a:t>
                      </a:r>
                      <a:endParaRPr lang="en-GB" b="1" dirty="0">
                        <a:latin typeface="FS Joey" panose="02000506040000020004" pitchFamily="2" charset="0"/>
                      </a:endParaRPr>
                    </a:p>
                    <a:p>
                      <a:pPr algn="ctr"/>
                      <a:endParaRPr lang="en-US" b="1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latin typeface="FS Joey" panose="02000506040000020004" pitchFamily="2" charset="0"/>
                      </a:endParaRPr>
                    </a:p>
                    <a:p>
                      <a:pPr algn="ctr"/>
                      <a:r>
                        <a:rPr lang="en-US" b="1" dirty="0">
                          <a:latin typeface="FS Joey" panose="02000506040000020004" pitchFamily="2" charset="0"/>
                        </a:rPr>
                        <a:t>Orienteering in the Grounds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b="1" dirty="0">
                        <a:latin typeface="FS Joey" panose="02000506040000020004" pitchFamily="2" charset="0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b="1" dirty="0">
                          <a:latin typeface="FS Joey" panose="02000506040000020004" pitchFamily="2" charset="0"/>
                        </a:rPr>
                        <a:t>Archery</a:t>
                      </a:r>
                      <a:endParaRPr lang="en-GB" b="1" dirty="0">
                        <a:latin typeface="FS Joey" panose="02000506040000020004" pitchFamily="2" charset="0"/>
                      </a:endParaRPr>
                    </a:p>
                    <a:p>
                      <a:pPr algn="ctr"/>
                      <a:endParaRPr lang="en-GB" b="1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b="1" dirty="0">
                        <a:latin typeface="FS Joey" panose="02000506040000020004" pitchFamily="2" charset="0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b="1" dirty="0">
                          <a:latin typeface="FS Joey" panose="02000506040000020004" pitchFamily="2" charset="0"/>
                        </a:rPr>
                        <a:t>Outdoor Cooking</a:t>
                      </a:r>
                      <a:endParaRPr lang="en-GB" b="1" dirty="0">
                        <a:latin typeface="FS Joey" panose="02000506040000020004" pitchFamily="2" charset="0"/>
                      </a:endParaRPr>
                    </a:p>
                    <a:p>
                      <a:pPr algn="ctr"/>
                      <a:endParaRPr lang="en-GB" b="1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36662287"/>
                  </a:ext>
                </a:extLst>
              </a:tr>
              <a:tr h="563572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latin typeface="FS Joey" panose="02000506040000020004" pitchFamily="2" charset="0"/>
                        </a:rPr>
                        <a:t>Lunch</a:t>
                      </a:r>
                      <a:endParaRPr lang="en-GB" b="1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FS Joey" panose="02000506040000020004" pitchFamily="2" charset="0"/>
                        </a:rPr>
                        <a:t>Provided</a:t>
                      </a: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FS Joey" panose="02000506040000020004" pitchFamily="2" charset="0"/>
                        </a:rPr>
                        <a:t>Provided</a:t>
                      </a:r>
                      <a:endParaRPr lang="en-GB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FS Joey" panose="02000506040000020004" pitchFamily="2" charset="0"/>
                        </a:rPr>
                        <a:t>Lunch</a:t>
                      </a:r>
                      <a:r>
                        <a:rPr lang="en-US" baseline="0" dirty="0">
                          <a:latin typeface="FS Joey" panose="02000506040000020004" pitchFamily="2" charset="0"/>
                        </a:rPr>
                        <a:t> (packed)</a:t>
                      </a:r>
                      <a:endParaRPr lang="en-GB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65376837"/>
                  </a:ext>
                </a:extLst>
              </a:tr>
              <a:tr h="805103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latin typeface="FS Joey" panose="02000506040000020004" pitchFamily="2" charset="0"/>
                      </a:endParaRPr>
                    </a:p>
                    <a:p>
                      <a:pPr algn="ctr"/>
                      <a:r>
                        <a:rPr lang="en-US" b="1" dirty="0">
                          <a:latin typeface="FS Joey" panose="02000506040000020004" pitchFamily="2" charset="0"/>
                        </a:rPr>
                        <a:t>Afternoon</a:t>
                      </a:r>
                    </a:p>
                    <a:p>
                      <a:pPr algn="ctr"/>
                      <a:endParaRPr lang="en-GB" b="1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latin typeface="FS Joey" panose="02000506040000020004" pitchFamily="2" charset="0"/>
                      </a:endParaRPr>
                    </a:p>
                    <a:p>
                      <a:pPr algn="ctr"/>
                      <a:r>
                        <a:rPr lang="en-US" b="1" dirty="0">
                          <a:latin typeface="FS Joey" panose="02000506040000020004" pitchFamily="2" charset="0"/>
                        </a:rPr>
                        <a:t>River Dipping</a:t>
                      </a:r>
                      <a:endParaRPr lang="en-GB" b="1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b="1" dirty="0">
                        <a:latin typeface="FS Joey" panose="02000506040000020004" pitchFamily="2" charset="0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b="1" dirty="0">
                          <a:latin typeface="FS Joey" panose="02000506040000020004" pitchFamily="2" charset="0"/>
                        </a:rPr>
                        <a:t>Shelter Building</a:t>
                      </a:r>
                      <a:endParaRPr lang="en-GB" b="1" dirty="0">
                        <a:latin typeface="FS Joey" panose="02000506040000020004" pitchFamily="2" charset="0"/>
                      </a:endParaRPr>
                    </a:p>
                    <a:p>
                      <a:pPr algn="ctr"/>
                      <a:endParaRPr lang="en-GB" b="1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0" dirty="0">
                        <a:latin typeface="FS Joey" panose="02000506040000020004" pitchFamily="2" charset="0"/>
                      </a:endParaRPr>
                    </a:p>
                    <a:p>
                      <a:pPr algn="ctr"/>
                      <a:r>
                        <a:rPr lang="en-US" b="0" dirty="0">
                          <a:latin typeface="FS Joey" panose="02000506040000020004" pitchFamily="2" charset="0"/>
                        </a:rPr>
                        <a:t>Depart</a:t>
                      </a:r>
                      <a:endParaRPr lang="en-GB" b="0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41879002"/>
                  </a:ext>
                </a:extLst>
              </a:tr>
              <a:tr h="322041">
                <a:tc>
                  <a:txBody>
                    <a:bodyPr/>
                    <a:lstStyle/>
                    <a:p>
                      <a:pPr algn="ctr"/>
                      <a:r>
                        <a:rPr lang="en-US" b="1" dirty="0">
                          <a:latin typeface="FS Joey" panose="02000506040000020004" pitchFamily="2" charset="0"/>
                        </a:rPr>
                        <a:t>Dinner</a:t>
                      </a:r>
                      <a:endParaRPr lang="en-GB" b="1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FS Joey" panose="02000506040000020004" pitchFamily="2" charset="0"/>
                        </a:rPr>
                        <a:t>Provided</a:t>
                      </a:r>
                      <a:endParaRPr lang="en-GB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latin typeface="FS Joey" panose="02000506040000020004" pitchFamily="2" charset="0"/>
                        </a:rPr>
                        <a:t>Provided</a:t>
                      </a:r>
                      <a:endParaRPr lang="en-GB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/>
                      <a:endParaRPr lang="en-GB" dirty="0">
                        <a:latin typeface="FS Joey" panose="02000506040000020004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05300920"/>
                  </a:ext>
                </a:extLst>
              </a:tr>
              <a:tr h="805103"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latin typeface="FS Joey" panose="02000506040000020004" pitchFamily="2" charset="0"/>
                      </a:endParaRPr>
                    </a:p>
                    <a:p>
                      <a:pPr algn="ctr"/>
                      <a:r>
                        <a:rPr lang="en-US" b="1" dirty="0">
                          <a:latin typeface="FS Joey" panose="02000506040000020004" pitchFamily="2" charset="0"/>
                        </a:rPr>
                        <a:t>Evening</a:t>
                      </a:r>
                      <a:endParaRPr lang="en-GB" b="1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b="1" dirty="0">
                        <a:latin typeface="FS Joey" panose="02000506040000020004" pitchFamily="2" charset="0"/>
                      </a:endParaRPr>
                    </a:p>
                    <a:p>
                      <a:pPr algn="ctr"/>
                      <a:r>
                        <a:rPr lang="en-US" b="1" dirty="0">
                          <a:latin typeface="FS Joey" panose="02000506040000020004" pitchFamily="2" charset="0"/>
                        </a:rPr>
                        <a:t>Fire Building</a:t>
                      </a:r>
                    </a:p>
                    <a:p>
                      <a:pPr algn="ctr"/>
                      <a:endParaRPr lang="en-GB" b="1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b="1" dirty="0">
                        <a:latin typeface="FS Joey" panose="02000506040000020004" pitchFamily="2" charset="0"/>
                      </a:endParaRPr>
                    </a:p>
                    <a:p>
                      <a:pPr marL="0" marR="0" lvl="0" indent="0" algn="ctr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</a:pPr>
                      <a:r>
                        <a:rPr lang="en-US" b="1" dirty="0">
                          <a:latin typeface="FS Joey" panose="02000506040000020004" pitchFamily="2" charset="0"/>
                        </a:rPr>
                        <a:t>Night Walk</a:t>
                      </a:r>
                      <a:endParaRPr lang="en-GB" b="1" dirty="0">
                        <a:latin typeface="FS Joey" panose="02000506040000020004" pitchFamily="2" charset="0"/>
                      </a:endParaRPr>
                    </a:p>
                  </a:txBody>
                  <a:tcP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79452442"/>
                  </a:ext>
                </a:extLst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22102" y="5706127"/>
            <a:ext cx="4873353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dirty="0"/>
          </a:p>
        </p:txBody>
      </p:sp>
      <p:pic>
        <p:nvPicPr>
          <p:cNvPr id="1029" name="Picture 5" descr="YHA Chester Trafford Hall exterio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62631" y="4479397"/>
            <a:ext cx="2871007" cy="19240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227554E7-7F3E-5AEA-94A3-E711048F536E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734" y="267158"/>
            <a:ext cx="1420905" cy="43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58907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D45406E-671B-4ACD-BC34-A4FDED8490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1198689"/>
              </p:ext>
            </p:extLst>
          </p:nvPr>
        </p:nvGraphicFramePr>
        <p:xfrm>
          <a:off x="100425" y="809413"/>
          <a:ext cx="8929540" cy="6073140"/>
        </p:xfrm>
        <a:graphic>
          <a:graphicData uri="http://schemas.openxmlformats.org/drawingml/2006/table">
            <a:tbl>
              <a:tblPr/>
              <a:tblGrid>
                <a:gridCol w="8929540">
                  <a:extLst>
                    <a:ext uri="{9D8B030D-6E8A-4147-A177-3AD203B41FA5}">
                      <a16:colId xmlns:a16="http://schemas.microsoft.com/office/drawing/2014/main" val="1156511256"/>
                    </a:ext>
                  </a:extLst>
                </a:gridCol>
              </a:tblGrid>
              <a:tr h="5742298">
                <a:tc>
                  <a:txBody>
                    <a:bodyPr/>
                    <a:lstStyle/>
                    <a:p>
                      <a:endParaRPr lang="en-GB" sz="1400" dirty="0"/>
                    </a:p>
                    <a:p>
                      <a:pPr marL="0" indent="0" algn="l">
                        <a:buNone/>
                      </a:pPr>
                      <a:r>
                        <a:rPr lang="en-GB" sz="2400" b="0" u="none" dirty="0" smtClean="0">
                          <a:solidFill>
                            <a:srgbClr val="3D4494"/>
                          </a:solidFill>
                          <a:latin typeface="Fsjoey"/>
                        </a:rPr>
                        <a:t>  </a:t>
                      </a:r>
                      <a:r>
                        <a:rPr lang="en-GB" sz="2400" b="0" u="none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Price </a:t>
                      </a:r>
                      <a:r>
                        <a:rPr lang="en-GB" sz="2400" b="0" u="none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is Full Board (Breakfast Lunch and Dinner)</a:t>
                      </a:r>
                    </a:p>
                    <a:p>
                      <a:pPr marL="0" lvl="0" indent="0" algn="l">
                        <a:buNone/>
                      </a:pPr>
                      <a:endParaRPr lang="en-GB" sz="2400" b="0" u="none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0" lvl="0" indent="0" algn="l">
                        <a:buNone/>
                      </a:pPr>
                      <a:endParaRPr lang="en-GB" sz="2400" b="0" u="none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0" lvl="0" indent="0" algn="l">
                        <a:buNone/>
                      </a:pPr>
                      <a:r>
                        <a:rPr lang="en-GB" sz="2400" b="1" u="none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  Breakfast</a:t>
                      </a:r>
                      <a:endParaRPr lang="en-GB" sz="2400" b="1" u="none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0" lvl="0" indent="0" algn="l">
                        <a:buFont typeface="Arial"/>
                        <a:buNone/>
                      </a:pPr>
                      <a:r>
                        <a:rPr lang="en-GB" sz="2400" b="0" u="none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  Buffet </a:t>
                      </a:r>
                      <a:r>
                        <a:rPr lang="en-GB" sz="2400" b="0" u="none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breakfast consisting of cereals, toast with a range of </a:t>
                      </a:r>
                      <a:endParaRPr lang="en-GB" sz="2400" b="0" u="none" dirty="0" smtClean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0" lvl="0" indent="0" algn="l">
                        <a:buFont typeface="Arial"/>
                        <a:buNone/>
                      </a:pPr>
                      <a:r>
                        <a:rPr lang="en-GB" sz="2400" b="0" u="none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  toppings and </a:t>
                      </a:r>
                      <a:r>
                        <a:rPr lang="en-GB" sz="2400" b="0" u="none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fruit.</a:t>
                      </a:r>
                    </a:p>
                    <a:p>
                      <a:pPr marL="342900" lvl="0" indent="-342900" algn="l">
                        <a:buFont typeface="Arial"/>
                        <a:buChar char="•"/>
                      </a:pPr>
                      <a:endParaRPr lang="en-GB" sz="2400" b="1" u="none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0" lvl="0" indent="0" algn="l">
                        <a:buNone/>
                      </a:pPr>
                      <a:r>
                        <a:rPr lang="en-GB" sz="2400" b="1" u="none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  Lunch</a:t>
                      </a:r>
                      <a:endParaRPr lang="en-GB" sz="2400" b="1" u="none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0" lvl="0" indent="0" algn="l">
                        <a:buFont typeface="Arial"/>
                        <a:buNone/>
                      </a:pPr>
                      <a:r>
                        <a:rPr lang="en-GB" sz="2400" b="1" u="none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  </a:t>
                      </a:r>
                      <a:r>
                        <a:rPr lang="en-GB" sz="2400" b="0" u="none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Lunch </a:t>
                      </a:r>
                      <a:r>
                        <a:rPr lang="en-GB" sz="2400" b="0" u="none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is a sandwich, fruit, drinks and snacks</a:t>
                      </a:r>
                    </a:p>
                    <a:p>
                      <a:pPr marL="0" lvl="0" indent="0" algn="l">
                        <a:buFont typeface="Arial"/>
                        <a:buNone/>
                      </a:pPr>
                      <a:endParaRPr lang="en-GB" sz="2400" b="0" u="none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0" lvl="0" indent="0" algn="l">
                        <a:buNone/>
                      </a:pPr>
                      <a:r>
                        <a:rPr lang="en-GB" sz="2400" b="1" u="none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  Dinner</a:t>
                      </a:r>
                      <a:endParaRPr lang="en-GB" sz="2400" b="1" u="none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0" lvl="0" indent="0" algn="l">
                        <a:buFont typeface="Arial"/>
                        <a:buNone/>
                      </a:pPr>
                      <a:r>
                        <a:rPr lang="en-GB" sz="2400" b="1" u="none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  </a:t>
                      </a:r>
                      <a:r>
                        <a:rPr lang="en-GB" sz="2400" b="0" u="none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Sit </a:t>
                      </a:r>
                      <a:r>
                        <a:rPr lang="en-GB" sz="2400" b="0" u="none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down 2 course meal in the dining room</a:t>
                      </a:r>
                    </a:p>
                    <a:p>
                      <a:pPr marL="0" lvl="0" indent="0" algn="l">
                        <a:buNone/>
                      </a:pPr>
                      <a:r>
                        <a:rPr lang="en-GB" sz="2400" b="0" i="1" u="none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  example</a:t>
                      </a:r>
                      <a:r>
                        <a:rPr lang="en-GB" sz="2400" b="0" i="1" u="none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 Main: </a:t>
                      </a:r>
                      <a:r>
                        <a:rPr lang="en-GB" sz="2400" b="0" i="1" u="none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Lasagne,</a:t>
                      </a:r>
                      <a:r>
                        <a:rPr lang="en-GB" sz="2400" b="0" i="1" u="none" baseline="0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 </a:t>
                      </a:r>
                      <a:r>
                        <a:rPr lang="en-GB" sz="2400" b="0" i="1" u="none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Desert</a:t>
                      </a:r>
                      <a:r>
                        <a:rPr lang="en-GB" sz="2400" b="0" i="1" u="none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: Apple Pie</a:t>
                      </a:r>
                      <a:endParaRPr lang="en-GB" sz="2400" b="0" u="none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0" lvl="0" indent="0" algn="l">
                        <a:buNone/>
                      </a:pPr>
                      <a:endParaRPr lang="en-GB" sz="2400" b="1" i="1" u="none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0" lvl="0" indent="0" algn="ctr">
                        <a:buNone/>
                      </a:pPr>
                      <a:r>
                        <a:rPr lang="en-GB" sz="2000" b="1" i="1" u="none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 (</a:t>
                      </a:r>
                      <a:r>
                        <a:rPr lang="en-GB" sz="2000" b="1" i="1" u="none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vegetarian option and other dietary requirements will be met)</a:t>
                      </a:r>
                    </a:p>
                    <a:p>
                      <a:pPr marL="0" lvl="0" indent="0" algn="l">
                        <a:buNone/>
                      </a:pPr>
                      <a:endParaRPr lang="en-GB" sz="2400" b="1" u="none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</a:txBody>
                  <a:tcPr marL="68580" marR="68580" marT="34290" marB="34290">
                    <a:lnL w="76200" cmpd="sng">
                      <a:solidFill>
                        <a:srgbClr val="0070C0"/>
                      </a:solidFill>
                      <a:prstDash val="solid"/>
                    </a:lnL>
                    <a:lnR w="76200" cmpd="sng">
                      <a:solidFill>
                        <a:srgbClr val="0070C0"/>
                      </a:solidFill>
                      <a:prstDash val="solid"/>
                    </a:lnR>
                    <a:lnT w="76200" cmpd="sng">
                      <a:solidFill>
                        <a:srgbClr val="0070C0"/>
                      </a:solidFill>
                      <a:prstDash val="solid"/>
                    </a:lnT>
                    <a:lnB w="76200" cmpd="sng">
                      <a:solidFill>
                        <a:srgbClr val="0070C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823872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A3F5A91-5B1F-44EF-91AE-6CAD8DACA350}"/>
              </a:ext>
            </a:extLst>
          </p:cNvPr>
          <p:cNvSpPr txBox="1"/>
          <p:nvPr/>
        </p:nvSpPr>
        <p:spPr>
          <a:xfrm>
            <a:off x="100425" y="163082"/>
            <a:ext cx="8953500" cy="646331"/>
          </a:xfrm>
          <a:prstGeom prst="rect">
            <a:avLst/>
          </a:prstGeom>
          <a:solidFill>
            <a:srgbClr val="3D4494"/>
          </a:solidFill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dirty="0">
                <a:solidFill>
                  <a:schemeClr val="bg1"/>
                </a:solidFill>
                <a:latin typeface="Fsjoey"/>
                <a:cs typeface="Arial"/>
              </a:rPr>
              <a:t>Board Basis</a:t>
            </a:r>
            <a:endParaRPr lang="en-GB" sz="3600" dirty="0">
              <a:solidFill>
                <a:schemeClr val="bg1"/>
              </a:solidFill>
              <a:latin typeface="Fsjoey"/>
              <a:cs typeface="Arial" panose="020B0604020202020204" pitchFamily="34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2102" y="5706127"/>
            <a:ext cx="4873353" cy="369332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dirty="0"/>
          </a:p>
        </p:txBody>
      </p:sp>
      <p:pic>
        <p:nvPicPr>
          <p:cNvPr id="1029" name="Picture 5" descr="YHA Chester Trafford Hall exterio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0026" y="1096024"/>
            <a:ext cx="1801691" cy="12011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B7A33E0E-DF07-380F-DBEC-065FC7F955F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734" y="267158"/>
            <a:ext cx="1420905" cy="43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3611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D45406E-671B-4ACD-BC34-A4FDED8490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1219070"/>
              </p:ext>
            </p:extLst>
          </p:nvPr>
        </p:nvGraphicFramePr>
        <p:xfrm>
          <a:off x="100425" y="809413"/>
          <a:ext cx="8929540" cy="5742298"/>
        </p:xfrm>
        <a:graphic>
          <a:graphicData uri="http://schemas.openxmlformats.org/drawingml/2006/table">
            <a:tbl>
              <a:tblPr/>
              <a:tblGrid>
                <a:gridCol w="8929540">
                  <a:extLst>
                    <a:ext uri="{9D8B030D-6E8A-4147-A177-3AD203B41FA5}">
                      <a16:colId xmlns:a16="http://schemas.microsoft.com/office/drawing/2014/main" val="1156511256"/>
                    </a:ext>
                  </a:extLst>
                </a:gridCol>
              </a:tblGrid>
              <a:tr h="5742298">
                <a:tc>
                  <a:txBody>
                    <a:bodyPr/>
                    <a:lstStyle/>
                    <a:p>
                      <a:endParaRPr lang="en-GB" sz="1400" dirty="0"/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endParaRPr lang="en-US" sz="2400" b="0" u="none" baseline="0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r>
                        <a:rPr lang="en-US" sz="2400" b="0" u="sng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Included: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u="none" baseline="0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Transportation - </a:t>
                      </a:r>
                      <a:r>
                        <a:rPr lang="en-US" sz="24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coach to and from Chester, with seatbelts 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Accommodation for 2 nights in </a:t>
                      </a:r>
                      <a:r>
                        <a:rPr lang="en-US" sz="2400" b="0" u="none" baseline="0" dirty="0" err="1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en</a:t>
                      </a:r>
                      <a:r>
                        <a:rPr lang="en-US" sz="24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-suite rooms, 3 days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Full board- Breakfast, Lunch and </a:t>
                      </a:r>
                      <a:r>
                        <a:rPr lang="en-US" sz="2400" b="0" u="none" baseline="0" dirty="0" smtClean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Dinner</a:t>
                      </a:r>
                      <a:endParaRPr lang="en-US" sz="2400" b="0" u="none" baseline="0" dirty="0">
                        <a:solidFill>
                          <a:srgbClr val="3D4494"/>
                        </a:solidFill>
                        <a:latin typeface="FS Joey" panose="02000506040000020004" pitchFamily="2" charset="0"/>
                      </a:endParaRP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Activities and Qualified Instructors 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r>
                        <a:rPr lang="en-US" sz="2400" b="0" u="none" baseline="0" dirty="0">
                          <a:solidFill>
                            <a:srgbClr val="3D4494"/>
                          </a:solidFill>
                          <a:latin typeface="FS Joey" panose="02000506040000020004" pitchFamily="2" charset="0"/>
                        </a:rPr>
                        <a:t>Insurances</a:t>
                      </a: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endParaRPr lang="en-US" sz="2400" b="0" u="none" baseline="0" dirty="0">
                        <a:solidFill>
                          <a:srgbClr val="3D4494"/>
                        </a:solidFill>
                        <a:latin typeface="Fsjoey"/>
                      </a:endParaRPr>
                    </a:p>
                    <a:p>
                      <a:pPr marL="342900" indent="-342900" algn="l">
                        <a:buFont typeface="Arial" panose="020B0604020202020204" pitchFamily="34" charset="0"/>
                        <a:buChar char="•"/>
                      </a:pPr>
                      <a:endParaRPr lang="en-US" sz="2400" b="0" u="none" baseline="0" dirty="0">
                        <a:solidFill>
                          <a:srgbClr val="3D4494"/>
                        </a:solidFill>
                        <a:latin typeface="Fsjoey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2400" b="0" u="none" baseline="0" dirty="0">
                        <a:solidFill>
                          <a:srgbClr val="3D4494"/>
                        </a:solidFill>
                        <a:latin typeface="Fsjoey"/>
                      </a:endParaRPr>
                    </a:p>
                    <a:p>
                      <a:pPr marL="0" indent="0" algn="l">
                        <a:buFont typeface="Arial" panose="020B0604020202020204" pitchFamily="34" charset="0"/>
                        <a:buNone/>
                      </a:pPr>
                      <a:endParaRPr lang="en-US" sz="2400" b="0" u="none" baseline="0" dirty="0">
                        <a:solidFill>
                          <a:srgbClr val="3D4494"/>
                        </a:solidFill>
                        <a:latin typeface="Fsjoey"/>
                      </a:endParaRPr>
                    </a:p>
                  </a:txBody>
                  <a:tcPr marL="68580" marR="68580" marT="34290" marB="34290">
                    <a:lnL w="76200" cmpd="sng">
                      <a:solidFill>
                        <a:srgbClr val="0070C0"/>
                      </a:solidFill>
                      <a:prstDash val="solid"/>
                    </a:lnL>
                    <a:lnR w="76200" cmpd="sng">
                      <a:solidFill>
                        <a:srgbClr val="0070C0"/>
                      </a:solidFill>
                      <a:prstDash val="solid"/>
                    </a:lnR>
                    <a:lnT w="76200" cmpd="sng">
                      <a:solidFill>
                        <a:srgbClr val="0070C0"/>
                      </a:solidFill>
                      <a:prstDash val="solid"/>
                    </a:lnT>
                    <a:lnB w="76200" cmpd="sng">
                      <a:solidFill>
                        <a:srgbClr val="0070C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823872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A3F5A91-5B1F-44EF-91AE-6CAD8DACA350}"/>
              </a:ext>
            </a:extLst>
          </p:cNvPr>
          <p:cNvSpPr txBox="1"/>
          <p:nvPr/>
        </p:nvSpPr>
        <p:spPr>
          <a:xfrm>
            <a:off x="85726" y="66887"/>
            <a:ext cx="8953500" cy="646331"/>
          </a:xfrm>
          <a:prstGeom prst="rect">
            <a:avLst/>
          </a:prstGeom>
          <a:solidFill>
            <a:srgbClr val="3D4494"/>
          </a:solidFill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3600" dirty="0" smtClean="0">
                <a:solidFill>
                  <a:schemeClr val="bg1"/>
                </a:solidFill>
                <a:latin typeface="FS Joey" panose="02000506040000020004" pitchFamily="2" charset="0"/>
                <a:cs typeface="Arial"/>
              </a:rPr>
              <a:t>What’s included in the cost</a:t>
            </a:r>
            <a:endParaRPr lang="en-GB" sz="3600" dirty="0">
              <a:solidFill>
                <a:schemeClr val="bg1"/>
              </a:solidFill>
              <a:latin typeface="FS Joey" panose="02000506040000020004" pitchFamily="2" charset="0"/>
              <a:cs typeface="Arial" panose="020B0604020202020204" pitchFamily="34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35507" y="3376423"/>
            <a:ext cx="4174709" cy="2783139"/>
          </a:xfrm>
          <a:prstGeom prst="rect">
            <a:avLst/>
          </a:prstGeom>
        </p:spPr>
      </p:pic>
      <p:pic>
        <p:nvPicPr>
          <p:cNvPr id="5" name="Picture 4" descr="Text&#10;&#10;Description automatically generated with low confidence">
            <a:extLst>
              <a:ext uri="{FF2B5EF4-FFF2-40B4-BE49-F238E27FC236}">
                <a16:creationId xmlns:a16="http://schemas.microsoft.com/office/drawing/2014/main" id="{CF5A3B4C-9D5C-3DAB-5F23-7E89DE6C5EB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734" y="182041"/>
            <a:ext cx="1420905" cy="43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7206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D45406E-671B-4ACD-BC34-A4FDED8490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1366384"/>
              </p:ext>
            </p:extLst>
          </p:nvPr>
        </p:nvGraphicFramePr>
        <p:xfrm>
          <a:off x="100425" y="809413"/>
          <a:ext cx="8929540" cy="5768340"/>
        </p:xfrm>
        <a:graphic>
          <a:graphicData uri="http://schemas.openxmlformats.org/drawingml/2006/table">
            <a:tbl>
              <a:tblPr/>
              <a:tblGrid>
                <a:gridCol w="8929540">
                  <a:extLst>
                    <a:ext uri="{9D8B030D-6E8A-4147-A177-3AD203B41FA5}">
                      <a16:colId xmlns:a16="http://schemas.microsoft.com/office/drawing/2014/main" val="1156511256"/>
                    </a:ext>
                  </a:extLst>
                </a:gridCol>
              </a:tblGrid>
              <a:tr h="5742298">
                <a:tc>
                  <a:txBody>
                    <a:bodyPr/>
                    <a:lstStyle/>
                    <a:p>
                      <a:endParaRPr lang="en-GB" sz="1400" dirty="0"/>
                    </a:p>
                    <a:p>
                      <a:pPr lvl="0">
                        <a:buNone/>
                      </a:pPr>
                      <a:endParaRPr lang="en-GB" sz="1400" dirty="0">
                        <a:latin typeface="FS Joey" panose="02000506040000020004" pitchFamily="2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noProof="0" dirty="0">
                          <a:latin typeface="FS Joey" panose="02000506040000020004" pitchFamily="2" charset="0"/>
                        </a:rPr>
                        <a:t>Total per head on 100 students going  £151 + 23.85 =  </a:t>
                      </a:r>
                      <a:r>
                        <a:rPr lang="en-GB" sz="1800" b="1" i="0" u="sng" strike="noStrike" noProof="0" dirty="0">
                          <a:latin typeface="FS Joey" panose="02000506040000020004" pitchFamily="2" charset="0"/>
                        </a:rPr>
                        <a:t>£180</a:t>
                      </a:r>
                      <a:endParaRPr lang="en-GB" sz="1800" b="0" i="0" u="none" strike="noStrike" noProof="0" dirty="0">
                        <a:latin typeface="FS Joey" panose="02000506040000020004" pitchFamily="2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800" b="1" i="0" u="sng" strike="noStrike" noProof="0" dirty="0">
                        <a:latin typeface="FS Joey" panose="02000506040000020004" pitchFamily="2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noProof="0" dirty="0">
                          <a:latin typeface="FS Joey" panose="02000506040000020004" pitchFamily="2" charset="0"/>
                        </a:rPr>
                        <a:t>Total per head on 85 students going (2 coaches) = </a:t>
                      </a:r>
                      <a:r>
                        <a:rPr lang="en-GB" sz="1800" b="1" i="0" u="sng" strike="noStrike" noProof="0" dirty="0">
                          <a:latin typeface="FS Joey" panose="02000506040000020004" pitchFamily="2" charset="0"/>
                        </a:rPr>
                        <a:t>£200</a:t>
                      </a: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1800" b="0" i="0" u="none" strike="noStrike" noProof="0" dirty="0">
                        <a:latin typeface="FS Joey" panose="02000506040000020004" pitchFamily="2" charset="0"/>
                      </a:endParaRPr>
                    </a:p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800" b="0" i="0" u="none" strike="noStrike" noProof="0" dirty="0">
                          <a:latin typeface="FS Joey" panose="02000506040000020004" pitchFamily="2" charset="0"/>
                        </a:rPr>
                        <a:t>Total per head on 75 students going (2 coaches) = </a:t>
                      </a:r>
                      <a:r>
                        <a:rPr lang="en-GB" sz="1800" b="1" i="0" u="sng" strike="noStrike" noProof="0" dirty="0">
                          <a:latin typeface="FS Joey" panose="02000506040000020004" pitchFamily="2" charset="0"/>
                        </a:rPr>
                        <a:t>£225</a:t>
                      </a:r>
                      <a:endParaRPr lang="en-GB" sz="1800" b="0" i="0" u="none" strike="noStrike" noProof="0" dirty="0">
                        <a:latin typeface="FS Joey" panose="02000506040000020004" pitchFamily="2" charset="0"/>
                      </a:endParaRPr>
                    </a:p>
                    <a:p>
                      <a:pPr lvl="0">
                        <a:buNone/>
                      </a:pPr>
                      <a:endParaRPr lang="en-GB" sz="1600" dirty="0">
                        <a:latin typeface="FS Joey" panose="02000506040000020004" pitchFamily="2" charset="0"/>
                      </a:endParaRPr>
                    </a:p>
                    <a:p>
                      <a:pPr lvl="0">
                        <a:buNone/>
                      </a:pPr>
                      <a:endParaRPr lang="en-GB" sz="1600" b="1" dirty="0">
                        <a:latin typeface="FS Joey" panose="02000506040000020004" pitchFamily="2" charset="0"/>
                      </a:endParaRPr>
                    </a:p>
                    <a:p>
                      <a:pPr lvl="0">
                        <a:buNone/>
                      </a:pPr>
                      <a:endParaRPr lang="en-GB" sz="1600" b="1" dirty="0">
                        <a:latin typeface="FS Joey" panose="02000506040000020004" pitchFamily="2" charset="0"/>
                      </a:endParaRPr>
                    </a:p>
                    <a:p>
                      <a:pPr lvl="0">
                        <a:buNone/>
                      </a:pPr>
                      <a:r>
                        <a:rPr lang="en-GB" sz="1600" b="1" dirty="0">
                          <a:latin typeface="FS Joey" panose="02000506040000020004" pitchFamily="2" charset="0"/>
                        </a:rPr>
                        <a:t>To secure your child's place a </a:t>
                      </a:r>
                      <a:r>
                        <a:rPr lang="en-GB" sz="1600" b="1" u="sng" dirty="0">
                          <a:latin typeface="FS Joey" panose="02000506040000020004" pitchFamily="2" charset="0"/>
                        </a:rPr>
                        <a:t>non-refundable</a:t>
                      </a:r>
                      <a:r>
                        <a:rPr lang="en-GB" sz="1600" b="1" dirty="0">
                          <a:latin typeface="FS Joey" panose="02000506040000020004" pitchFamily="2" charset="0"/>
                        </a:rPr>
                        <a:t> deposit of £75 is required by – Friday 2nd December</a:t>
                      </a:r>
                      <a:endParaRPr lang="en-GB" dirty="0">
                        <a:latin typeface="FS Joey" panose="02000506040000020004" pitchFamily="2" charset="0"/>
                      </a:endParaRPr>
                    </a:p>
                    <a:p>
                      <a:pPr lvl="0">
                        <a:buNone/>
                      </a:pPr>
                      <a:endParaRPr lang="en-GB" sz="1600" b="1" dirty="0">
                        <a:latin typeface="FS Joey" panose="02000506040000020004" pitchFamily="2" charset="0"/>
                      </a:endParaRPr>
                    </a:p>
                    <a:p>
                      <a:pPr lvl="0">
                        <a:buNone/>
                      </a:pPr>
                      <a:r>
                        <a:rPr lang="en-GB" sz="1600" b="1" dirty="0">
                          <a:latin typeface="FS Joey" panose="02000506040000020004" pitchFamily="2" charset="0"/>
                        </a:rPr>
                        <a:t>Payment schedule</a:t>
                      </a:r>
                    </a:p>
                    <a:p>
                      <a:pPr lvl="0">
                        <a:buNone/>
                      </a:pPr>
                      <a:endParaRPr lang="en-GB" sz="1600" b="1" dirty="0">
                        <a:latin typeface="FS Joey" panose="02000506040000020004" pitchFamily="2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GB" sz="1600" b="0" dirty="0">
                          <a:latin typeface="FS Joey" panose="02000506040000020004" pitchFamily="2" charset="0"/>
                        </a:rPr>
                        <a:t>- 6th January £50</a:t>
                      </a:r>
                    </a:p>
                    <a:p>
                      <a:pPr marL="0" lvl="0" indent="0">
                        <a:buNone/>
                      </a:pPr>
                      <a:endParaRPr lang="en-GB" sz="1600" b="0" dirty="0">
                        <a:latin typeface="FS Joey" panose="02000506040000020004" pitchFamily="2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GB" sz="1600" b="0" dirty="0">
                          <a:latin typeface="FS Joey" panose="02000506040000020004" pitchFamily="2" charset="0"/>
                        </a:rPr>
                        <a:t>- 24th February £50</a:t>
                      </a:r>
                    </a:p>
                    <a:p>
                      <a:pPr marL="0" lvl="0" indent="0">
                        <a:buNone/>
                      </a:pPr>
                      <a:endParaRPr lang="en-GB" sz="1600" b="0" dirty="0">
                        <a:latin typeface="FS Joey" panose="02000506040000020004" pitchFamily="2" charset="0"/>
                      </a:endParaRPr>
                    </a:p>
                    <a:p>
                      <a:pPr marL="0" lvl="0" indent="0">
                        <a:buNone/>
                      </a:pPr>
                      <a:r>
                        <a:rPr lang="en-GB" sz="1600" b="0" dirty="0">
                          <a:latin typeface="FS Joey" panose="02000506040000020004" pitchFamily="2" charset="0"/>
                        </a:rPr>
                        <a:t>- Final Payment- 31st March remaining balance – largest possible Amount remaining  = £50 </a:t>
                      </a:r>
                    </a:p>
                    <a:p>
                      <a:pPr marL="0" lvl="0" indent="0">
                        <a:buNone/>
                      </a:pPr>
                      <a:endParaRPr lang="en-GB" sz="1600" b="0" dirty="0">
                        <a:latin typeface="FS Joey" panose="02000506040000020004" pitchFamily="2" charset="0"/>
                      </a:endParaRPr>
                    </a:p>
                    <a:p>
                      <a:pPr marL="0" lvl="0" indent="0">
                        <a:buNone/>
                      </a:pPr>
                      <a:endParaRPr lang="en-GB" sz="1600" b="0" dirty="0"/>
                    </a:p>
                    <a:p>
                      <a:pPr marL="0" lvl="0" indent="0">
                        <a:buNone/>
                      </a:pPr>
                      <a:endParaRPr lang="en-GB" sz="1600" b="0" dirty="0"/>
                    </a:p>
                    <a:p>
                      <a:pPr marL="0" lvl="0" indent="0">
                        <a:buNone/>
                      </a:pPr>
                      <a:endParaRPr lang="en-GB" sz="1600" b="0" dirty="0"/>
                    </a:p>
                  </a:txBody>
                  <a:tcPr marL="68580" marR="68580" marT="34290" marB="34290">
                    <a:lnL w="76200" cmpd="sng">
                      <a:solidFill>
                        <a:srgbClr val="0070C0"/>
                      </a:solidFill>
                      <a:prstDash val="solid"/>
                    </a:lnL>
                    <a:lnR w="76200" cmpd="sng">
                      <a:solidFill>
                        <a:srgbClr val="0070C0"/>
                      </a:solidFill>
                      <a:prstDash val="solid"/>
                    </a:lnR>
                    <a:lnT w="76200" cmpd="sng">
                      <a:solidFill>
                        <a:srgbClr val="0070C0"/>
                      </a:solidFill>
                      <a:prstDash val="solid"/>
                    </a:lnT>
                    <a:lnB w="76200" cmpd="sng">
                      <a:solidFill>
                        <a:srgbClr val="0070C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823872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A3F5A91-5B1F-44EF-91AE-6CAD8DACA350}"/>
              </a:ext>
            </a:extLst>
          </p:cNvPr>
          <p:cNvSpPr txBox="1"/>
          <p:nvPr/>
        </p:nvSpPr>
        <p:spPr>
          <a:xfrm>
            <a:off x="76465" y="163082"/>
            <a:ext cx="8953500" cy="646331"/>
          </a:xfrm>
          <a:prstGeom prst="rect">
            <a:avLst/>
          </a:prstGeom>
          <a:solidFill>
            <a:srgbClr val="3D4494"/>
          </a:solidFill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dirty="0" smtClean="0">
                <a:solidFill>
                  <a:schemeClr val="bg1"/>
                </a:solidFill>
                <a:latin typeface="FS Joey" panose="02000506040000020004" pitchFamily="2" charset="0"/>
                <a:cs typeface="Arial"/>
              </a:rPr>
              <a:t>Price </a:t>
            </a:r>
            <a:endParaRPr lang="en-GB" sz="3600" dirty="0">
              <a:solidFill>
                <a:schemeClr val="bg1"/>
              </a:solidFill>
              <a:latin typeface="FS Joey" panose="02000506040000020004" pitchFamily="2" charset="0"/>
              <a:cs typeface="Arial" panose="020B0604020202020204" pitchFamily="34" charset="0"/>
            </a:endParaRPr>
          </a:p>
        </p:txBody>
      </p:sp>
      <p:pic>
        <p:nvPicPr>
          <p:cNvPr id="3" name="Picture 2" descr="Text&#10;&#10;Description automatically generated with low confidence">
            <a:extLst>
              <a:ext uri="{FF2B5EF4-FFF2-40B4-BE49-F238E27FC236}">
                <a16:creationId xmlns:a16="http://schemas.microsoft.com/office/drawing/2014/main" id="{FEEA7AC2-5CB4-F6D6-D93D-A4E4F4B88A5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734" y="254998"/>
            <a:ext cx="1420905" cy="43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16110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AD45406E-671B-4ACD-BC34-A4FDED8490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7474647"/>
              </p:ext>
            </p:extLst>
          </p:nvPr>
        </p:nvGraphicFramePr>
        <p:xfrm>
          <a:off x="100425" y="809413"/>
          <a:ext cx="8929540" cy="6195060"/>
        </p:xfrm>
        <a:graphic>
          <a:graphicData uri="http://schemas.openxmlformats.org/drawingml/2006/table">
            <a:tbl>
              <a:tblPr/>
              <a:tblGrid>
                <a:gridCol w="8929540">
                  <a:extLst>
                    <a:ext uri="{9D8B030D-6E8A-4147-A177-3AD203B41FA5}">
                      <a16:colId xmlns:a16="http://schemas.microsoft.com/office/drawing/2014/main" val="1156511256"/>
                    </a:ext>
                  </a:extLst>
                </a:gridCol>
              </a:tblGrid>
              <a:tr h="6078824">
                <a:tc>
                  <a:txBody>
                    <a:bodyPr/>
                    <a:lstStyle/>
                    <a:p>
                      <a:endParaRPr lang="en-GB" sz="1400" dirty="0"/>
                    </a:p>
                    <a:p>
                      <a:pPr lvl="0">
                        <a:buNone/>
                      </a:pPr>
                      <a:endParaRPr lang="en-GB" sz="2800" dirty="0"/>
                    </a:p>
                    <a:p>
                      <a:pPr lvl="0">
                        <a:buNone/>
                      </a:pPr>
                      <a:endParaRPr lang="en-GB" sz="2800" dirty="0"/>
                    </a:p>
                    <a:p>
                      <a:pPr lvl="0">
                        <a:buNone/>
                      </a:pPr>
                      <a:endParaRPr lang="en-GB" sz="2800" dirty="0"/>
                    </a:p>
                    <a:p>
                      <a:pPr lvl="0">
                        <a:buNone/>
                      </a:pPr>
                      <a:endParaRPr lang="en-GB" sz="2800" dirty="0"/>
                    </a:p>
                    <a:p>
                      <a:pPr lvl="0">
                        <a:buNone/>
                      </a:pPr>
                      <a:endParaRPr lang="en-GB" sz="2800" dirty="0"/>
                    </a:p>
                    <a:p>
                      <a:pPr lvl="0">
                        <a:buNone/>
                      </a:pPr>
                      <a:endParaRPr lang="en-GB" sz="2800" dirty="0"/>
                    </a:p>
                    <a:p>
                      <a:pPr lvl="0">
                        <a:buNone/>
                      </a:pPr>
                      <a:endParaRPr lang="en-GB" sz="2800" dirty="0"/>
                    </a:p>
                    <a:p>
                      <a:pPr lvl="0">
                        <a:buNone/>
                      </a:pPr>
                      <a:endParaRPr lang="en-GB" sz="2800" dirty="0"/>
                    </a:p>
                    <a:p>
                      <a:pPr lvl="0">
                        <a:buNone/>
                      </a:pPr>
                      <a:endParaRPr lang="en-GB" sz="3200" b="0" dirty="0"/>
                    </a:p>
                    <a:p>
                      <a:pPr lvl="0">
                        <a:buNone/>
                      </a:pPr>
                      <a:r>
                        <a:rPr lang="en-GB" sz="3200" b="0" dirty="0"/>
                        <a:t>                 </a:t>
                      </a:r>
                      <a:r>
                        <a:rPr lang="en-GB" sz="3200" b="0" dirty="0">
                          <a:latin typeface="FS Joey" panose="02000506040000020004" pitchFamily="2" charset="0"/>
                        </a:rPr>
                        <a:t>          </a:t>
                      </a:r>
                      <a:r>
                        <a:rPr lang="en-GB" sz="3200" b="0" dirty="0" smtClean="0">
                          <a:latin typeface="FS Joey" panose="02000506040000020004" pitchFamily="2" charset="0"/>
                        </a:rPr>
                        <a:t>Any </a:t>
                      </a:r>
                      <a:r>
                        <a:rPr lang="en-GB" sz="3200" b="0" dirty="0">
                          <a:latin typeface="FS Joey" panose="02000506040000020004" pitchFamily="2" charset="0"/>
                        </a:rPr>
                        <a:t>questions</a:t>
                      </a:r>
                      <a:r>
                        <a:rPr lang="en-GB" sz="3200" b="0" dirty="0" smtClean="0">
                          <a:latin typeface="FS Joey" panose="02000506040000020004" pitchFamily="2" charset="0"/>
                        </a:rPr>
                        <a:t>?</a:t>
                      </a:r>
                    </a:p>
                    <a:p>
                      <a:pPr lvl="0">
                        <a:buNone/>
                      </a:pPr>
                      <a:endParaRPr lang="en-US" sz="3200" b="0" dirty="0" smtClean="0">
                        <a:latin typeface="FS Joey" panose="02000506040000020004" pitchFamily="2" charset="0"/>
                      </a:endParaRPr>
                    </a:p>
                    <a:p>
                      <a:pPr lvl="0" algn="ctr">
                        <a:buNone/>
                      </a:pPr>
                      <a:r>
                        <a:rPr lang="en-US" sz="2000" b="0" dirty="0" smtClean="0">
                          <a:latin typeface="FS Joey" panose="02000506040000020004" pitchFamily="2" charset="0"/>
                        </a:rPr>
                        <a:t>Please don’t hesitate</a:t>
                      </a:r>
                      <a:r>
                        <a:rPr lang="en-US" sz="2000" b="0" baseline="0" dirty="0" smtClean="0">
                          <a:latin typeface="FS Joey" panose="02000506040000020004" pitchFamily="2" charset="0"/>
                        </a:rPr>
                        <a:t> to contact me andy.petrie@consilium-at.com</a:t>
                      </a:r>
                      <a:endParaRPr lang="en-GB" sz="2000" b="0" dirty="0">
                        <a:latin typeface="FS Joey" panose="02000506040000020004" pitchFamily="2" charset="0"/>
                      </a:endParaRPr>
                    </a:p>
                    <a:p>
                      <a:pPr marL="0" lvl="0" indent="0">
                        <a:buNone/>
                      </a:pPr>
                      <a:endParaRPr lang="en-GB" sz="1600" b="0" dirty="0">
                        <a:latin typeface="FS Joey" panose="02000506040000020004" pitchFamily="2" charset="0"/>
                      </a:endParaRPr>
                    </a:p>
                    <a:p>
                      <a:pPr marL="0" lvl="0" indent="0">
                        <a:buNone/>
                      </a:pPr>
                      <a:endParaRPr lang="en-GB" sz="1600" b="0" dirty="0">
                        <a:latin typeface="FS Joey" panose="02000506040000020004" pitchFamily="2" charset="0"/>
                      </a:endParaRPr>
                    </a:p>
                    <a:p>
                      <a:pPr marL="0" lvl="0" indent="0">
                        <a:buNone/>
                      </a:pPr>
                      <a:endParaRPr lang="en-GB" sz="1600" b="0" dirty="0">
                        <a:latin typeface="FS Joey" panose="02000506040000020004" pitchFamily="2" charset="0"/>
                      </a:endParaRPr>
                    </a:p>
                  </a:txBody>
                  <a:tcPr marL="68580" marR="68580" marT="34290" marB="34290">
                    <a:lnL w="76200" cmpd="sng">
                      <a:solidFill>
                        <a:srgbClr val="0070C0"/>
                      </a:solidFill>
                      <a:prstDash val="solid"/>
                    </a:lnL>
                    <a:lnR w="76200" cmpd="sng">
                      <a:solidFill>
                        <a:srgbClr val="0070C0"/>
                      </a:solidFill>
                      <a:prstDash val="solid"/>
                    </a:lnR>
                    <a:lnT w="76200" cmpd="sng">
                      <a:solidFill>
                        <a:srgbClr val="0070C0"/>
                      </a:solidFill>
                      <a:prstDash val="solid"/>
                    </a:lnT>
                    <a:lnB w="76200" cmpd="sng">
                      <a:solidFill>
                        <a:srgbClr val="0070C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18238724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8A3F5A91-5B1F-44EF-91AE-6CAD8DACA350}"/>
              </a:ext>
            </a:extLst>
          </p:cNvPr>
          <p:cNvSpPr txBox="1"/>
          <p:nvPr/>
        </p:nvSpPr>
        <p:spPr>
          <a:xfrm>
            <a:off x="76465" y="163082"/>
            <a:ext cx="8953500" cy="646331"/>
          </a:xfrm>
          <a:prstGeom prst="rect">
            <a:avLst/>
          </a:prstGeom>
          <a:solidFill>
            <a:srgbClr val="3D4494"/>
          </a:solidFill>
          <a:ln>
            <a:noFill/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600" dirty="0" smtClean="0">
                <a:solidFill>
                  <a:schemeClr val="bg1"/>
                </a:solidFill>
                <a:latin typeface="FS Joey" panose="02000506040000020004" pitchFamily="2" charset="0"/>
                <a:cs typeface="Arial"/>
              </a:rPr>
              <a:t>Any Questions</a:t>
            </a:r>
            <a:r>
              <a:rPr lang="en-GB" sz="3600" dirty="0">
                <a:solidFill>
                  <a:schemeClr val="bg1"/>
                </a:solidFill>
                <a:latin typeface="Fsjoey"/>
                <a:cs typeface="Arial"/>
              </a:rPr>
              <a:t> </a:t>
            </a:r>
            <a:endParaRPr lang="en-GB" sz="3600" dirty="0">
              <a:solidFill>
                <a:schemeClr val="bg1"/>
              </a:solidFill>
              <a:latin typeface="Fsjoey"/>
              <a:cs typeface="Arial" panose="020B060402020202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F42E995-397D-C7A9-92F6-FDE7EDAC90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5050" y="1370093"/>
            <a:ext cx="5305549" cy="3537032"/>
          </a:xfrm>
          <a:prstGeom prst="rect">
            <a:avLst/>
          </a:prstGeom>
        </p:spPr>
      </p:pic>
      <p:pic>
        <p:nvPicPr>
          <p:cNvPr id="6" name="Picture 5" descr="Diagram&#10;&#10;Description automatically generated">
            <a:extLst>
              <a:ext uri="{FF2B5EF4-FFF2-40B4-BE49-F238E27FC236}">
                <a16:creationId xmlns:a16="http://schemas.microsoft.com/office/drawing/2014/main" id="{0ABFD046-9282-BF3B-F0B6-F669982B11E2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164" y="2362884"/>
            <a:ext cx="2276212" cy="2134256"/>
          </a:xfrm>
          <a:prstGeom prst="rect">
            <a:avLst/>
          </a:prstGeom>
        </p:spPr>
      </p:pic>
      <p:pic>
        <p:nvPicPr>
          <p:cNvPr id="8" name="Picture 7" descr="Text&#10;&#10;Description automatically generated with low confidence">
            <a:extLst>
              <a:ext uri="{FF2B5EF4-FFF2-40B4-BE49-F238E27FC236}">
                <a16:creationId xmlns:a16="http://schemas.microsoft.com/office/drawing/2014/main" id="{3BCD6B55-C468-8B6F-9E9C-94E8170E3FF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12734" y="279318"/>
            <a:ext cx="1420905" cy="434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822604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haredWithUsers xmlns="f51aad4e-332c-4290-8bc2-3b0e65e82247">
      <UserInfo>
        <DisplayName/>
        <AccountId xsi:nil="true"/>
        <AccountType/>
      </UserInfo>
    </SharedWithUsers>
    <CloudMigratorVersion xmlns="0d3daab6-1cc7-4eb8-b554-347671c9e404" xsi:nil="true"/>
    <CloudMigratorOriginId xmlns="0d3daab6-1cc7-4eb8-b554-347671c9e404" xsi:nil="true"/>
    <FileHash xmlns="0d3daab6-1cc7-4eb8-b554-347671c9e404" xsi:nil="true"/>
    <UniqueSourceRef xmlns="0d3daab6-1cc7-4eb8-b554-347671c9e40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172F67C7FE9434D862252ED429B3ED3" ma:contentTypeVersion="18" ma:contentTypeDescription="Create a new document." ma:contentTypeScope="" ma:versionID="47c8c1d1b0669d3f4c77e3ad002150e3">
  <xsd:schema xmlns:xsd="http://www.w3.org/2001/XMLSchema" xmlns:xs="http://www.w3.org/2001/XMLSchema" xmlns:p="http://schemas.microsoft.com/office/2006/metadata/properties" xmlns:ns3="0d3daab6-1cc7-4eb8-b554-347671c9e404" xmlns:ns4="f51aad4e-332c-4290-8bc2-3b0e65e82247" targetNamespace="http://schemas.microsoft.com/office/2006/metadata/properties" ma:root="true" ma:fieldsID="354dc5f90f26421ff7f0ce40a4192f30" ns3:_="" ns4:_="">
    <xsd:import namespace="0d3daab6-1cc7-4eb8-b554-347671c9e404"/>
    <xsd:import namespace="f51aad4e-332c-4290-8bc2-3b0e65e82247"/>
    <xsd:element name="properties">
      <xsd:complexType>
        <xsd:sequence>
          <xsd:element name="documentManagement">
            <xsd:complexType>
              <xsd:all>
                <xsd:element ref="ns3:CloudMigratorOriginId" minOccurs="0"/>
                <xsd:element ref="ns3:FileHash" minOccurs="0"/>
                <xsd:element ref="ns3:CloudMigratorVersion" minOccurs="0"/>
                <xsd:element ref="ns3:UniqueSourceRef" minOccurs="0"/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LengthInSeconds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d3daab6-1cc7-4eb8-b554-347671c9e404" elementFormDefault="qualified">
    <xsd:import namespace="http://schemas.microsoft.com/office/2006/documentManagement/types"/>
    <xsd:import namespace="http://schemas.microsoft.com/office/infopath/2007/PartnerControls"/>
    <xsd:element name="CloudMigratorOriginId" ma:index="8" nillable="true" ma:displayName="CloudMigratorOriginId" ma:internalName="CloudMigratorOriginId">
      <xsd:simpleType>
        <xsd:restriction base="dms:Note">
          <xsd:maxLength value="255"/>
        </xsd:restriction>
      </xsd:simpleType>
    </xsd:element>
    <xsd:element name="FileHash" ma:index="9" nillable="true" ma:displayName="FileHash" ma:internalName="FileHash">
      <xsd:simpleType>
        <xsd:restriction base="dms:Note">
          <xsd:maxLength value="255"/>
        </xsd:restriction>
      </xsd:simpleType>
    </xsd:element>
    <xsd:element name="CloudMigratorVersion" ma:index="10" nillable="true" ma:displayName="CloudMigratorVersion" ma:internalName="CloudMigratorVersion">
      <xsd:simpleType>
        <xsd:restriction base="dms:Note">
          <xsd:maxLength value="255"/>
        </xsd:restriction>
      </xsd:simpleType>
    </xsd:element>
    <xsd:element name="UniqueSourceRef" ma:index="11" nillable="true" ma:displayName="UniqueSourceRef" ma:internalName="UniqueSourceRef">
      <xsd:simpleType>
        <xsd:restriction base="dms:Note">
          <xsd:maxLength value="255"/>
        </xsd:restriction>
      </xsd:simpleType>
    </xsd:element>
    <xsd:element name="MediaServiceMetadata" ma:index="12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3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2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2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2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CR" ma:index="2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25" nillable="true" ma:displayName="Location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aad4e-332c-4290-8bc2-3b0e65e82247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5438522A-2B1F-4D62-A68C-982D205BF71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0432F6E5-75AE-495F-8B33-7AE836A73B28}">
  <ds:schemaRefs>
    <ds:schemaRef ds:uri="http://schemas.microsoft.com/office/2006/documentManagement/types"/>
    <ds:schemaRef ds:uri="http://www.w3.org/XML/1998/namespace"/>
    <ds:schemaRef ds:uri="http://purl.org/dc/elements/1.1/"/>
    <ds:schemaRef ds:uri="http://schemas.microsoft.com/office/2006/metadata/properties"/>
    <ds:schemaRef ds:uri="0d3daab6-1cc7-4eb8-b554-347671c9e404"/>
    <ds:schemaRef ds:uri="http://schemas.openxmlformats.org/package/2006/metadata/core-properties"/>
    <ds:schemaRef ds:uri="f51aad4e-332c-4290-8bc2-3b0e65e82247"/>
    <ds:schemaRef ds:uri="http://schemas.microsoft.com/office/infopath/2007/PartnerControls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E89FCD22-9A2D-4BC1-8276-F91E7A16D41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0d3daab6-1cc7-4eb8-b554-347671c9e404"/>
    <ds:schemaRef ds:uri="f51aad4e-332c-4290-8bc2-3b0e65e8224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21304</TotalTime>
  <Words>427</Words>
  <Application>Microsoft Office PowerPoint</Application>
  <PresentationFormat>On-screen Show (4:3)</PresentationFormat>
  <Paragraphs>136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5" baseType="lpstr">
      <vt:lpstr>Arial</vt:lpstr>
      <vt:lpstr>Calibri</vt:lpstr>
      <vt:lpstr>Calibri Light</vt:lpstr>
      <vt:lpstr>FS Joey</vt:lpstr>
      <vt:lpstr>Fsjoey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ClaytonD</dc:creator>
  <cp:lastModifiedBy>Mrs L Drury</cp:lastModifiedBy>
  <cp:revision>624</cp:revision>
  <dcterms:created xsi:type="dcterms:W3CDTF">2019-03-21T15:42:05Z</dcterms:created>
  <dcterms:modified xsi:type="dcterms:W3CDTF">2022-11-11T10:38:56Z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0x0101003172F67C7FE9434D862252ED429B3ED3</vt:lpwstr>
  </property>
  <property fmtid="{D5CDD505-2E9C-101B-9397-08002B2CF9AE}" pid="3" name="Order">
    <vt:r8>147200</vt:r8>
  </property>
  <property fmtid="{D5CDD505-2E9C-101B-9397-08002B2CF9AE}" pid="4" name="_ExtendedDescription">
    <vt:lpwstr/>
  </property>
  <property fmtid="{D5CDD505-2E9C-101B-9397-08002B2CF9AE}" pid="5" name="TriggerFlowInfo">
    <vt:lpwstr/>
  </property>
  <property fmtid="{D5CDD505-2E9C-101B-9397-08002B2CF9AE}" pid="6" name="ComplianceAssetId">
    <vt:lpwstr/>
  </property>
  <property fmtid="{D5CDD505-2E9C-101B-9397-08002B2CF9AE}" pid="7" name="MediaServiceImageTags">
    <vt:lpwstr/>
  </property>
</Properties>
</file>